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10" r:id="rId3"/>
    <p:sldId id="284" r:id="rId4"/>
    <p:sldId id="268" r:id="rId5"/>
    <p:sldId id="285" r:id="rId6"/>
    <p:sldId id="286" r:id="rId7"/>
    <p:sldId id="269" r:id="rId8"/>
    <p:sldId id="287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94" r:id="rId17"/>
    <p:sldId id="312" r:id="rId18"/>
    <p:sldId id="291" r:id="rId19"/>
    <p:sldId id="293" r:id="rId20"/>
    <p:sldId id="311" r:id="rId21"/>
    <p:sldId id="292" r:id="rId22"/>
    <p:sldId id="295" r:id="rId23"/>
    <p:sldId id="296" r:id="rId24"/>
    <p:sldId id="297" r:id="rId25"/>
    <p:sldId id="300" r:id="rId26"/>
    <p:sldId id="301" r:id="rId27"/>
    <p:sldId id="302" r:id="rId28"/>
    <p:sldId id="303" r:id="rId29"/>
    <p:sldId id="298" r:id="rId30"/>
    <p:sldId id="309" r:id="rId31"/>
    <p:sldId id="304" r:id="rId32"/>
    <p:sldId id="305" r:id="rId33"/>
    <p:sldId id="306" r:id="rId34"/>
    <p:sldId id="307" r:id="rId35"/>
    <p:sldId id="278" r:id="rId36"/>
    <p:sldId id="279" r:id="rId37"/>
    <p:sldId id="308" r:id="rId38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FF6699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71599" y="1772817"/>
            <a:ext cx="7772401" cy="936102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71599" y="2708918"/>
            <a:ext cx="7776866" cy="22905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/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1" cap="all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9243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104912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55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1pPr>
      <a:lvl2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2pPr>
      <a:lvl3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3pPr>
      <a:lvl4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4pPr>
      <a:lvl5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5pPr>
      <a:lvl6pPr indent="4572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6pPr>
      <a:lvl7pPr indent="9144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7pPr>
      <a:lvl8pPr indent="13716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8pPr>
      <a:lvl9pPr indent="18288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979711" y="2347665"/>
            <a:ext cx="6116217" cy="649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758951">
              <a:defRPr sz="1800">
                <a:solidFill>
                  <a:srgbClr val="000000"/>
                </a:solidFill>
              </a:defRPr>
            </a:pPr>
            <a:r>
              <a:rPr lang="zh-CN" altLang="en-US" sz="3652" dirty="0" smtClean="0">
                <a:solidFill>
                  <a:srgbClr val="FF6699"/>
                </a:solidFill>
              </a:rPr>
              <a:t>如何对移动应用做性能优化？</a:t>
            </a:r>
            <a:endParaRPr sz="3652" dirty="0">
              <a:solidFill>
                <a:srgbClr val="FF6699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71549" y="2708275"/>
            <a:ext cx="7777165" cy="5762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666666"/>
                </a:solidFill>
              </a:rPr>
              <a:t>			</a:t>
            </a:r>
          </a:p>
        </p:txBody>
      </p:sp>
      <p:sp>
        <p:nvSpPr>
          <p:cNvPr id="4" name="Shape 48"/>
          <p:cNvSpPr txBox="1">
            <a:spLocks/>
          </p:cNvSpPr>
          <p:nvPr/>
        </p:nvSpPr>
        <p:spPr>
          <a:xfrm>
            <a:off x="3821901" y="3104356"/>
            <a:ext cx="1500198" cy="64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defTabSz="7589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宋培岩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42481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14350" lvl="0" indent="-514350">
              <a:buFontTx/>
              <a:buAutoNum type="circleNumDbPlain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重用ConvertView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10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207" name="image15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11560" y="2132856"/>
            <a:ext cx="7937501" cy="34163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42481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14350" lvl="0" indent="-514350">
              <a:buFontTx/>
              <a:buAutoNum type="circleNumDbPlain" startAt="2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66666"/>
                </a:solidFill>
              </a:rPr>
              <a:t>使用ViewHolder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11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212" name="image16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364088" y="2060848"/>
            <a:ext cx="31496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370659" y="3789040"/>
            <a:ext cx="8521822" cy="1154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以上这两步是谷歌官方强烈推荐的做法，不只适用于ListView，也适用于GridView等</a:t>
            </a:r>
          </a:p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如果没有特殊情况，所有ListView的Adapter都应该这样处理。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1691680" y="2273669"/>
            <a:ext cx="4033745" cy="939308"/>
            <a:chOff x="0" y="0"/>
            <a:chExt cx="4033744" cy="939307"/>
          </a:xfrm>
        </p:grpSpPr>
        <p:sp>
          <p:nvSpPr>
            <p:cNvPr id="214" name="Shape 214"/>
            <p:cNvSpPr/>
            <p:nvPr/>
          </p:nvSpPr>
          <p:spPr>
            <a:xfrm>
              <a:off x="0" y="0"/>
              <a:ext cx="4033745" cy="93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30"/>
                  </a:moveTo>
                  <a:lnTo>
                    <a:pt x="9640" y="1730"/>
                  </a:lnTo>
                  <a:lnTo>
                    <a:pt x="9640" y="5041"/>
                  </a:lnTo>
                  <a:lnTo>
                    <a:pt x="21600" y="0"/>
                  </a:lnTo>
                  <a:lnTo>
                    <a:pt x="9640" y="10009"/>
                  </a:lnTo>
                  <a:lnTo>
                    <a:pt x="9640" y="21600"/>
                  </a:lnTo>
                  <a:lnTo>
                    <a:pt x="0" y="21600"/>
                  </a:lnTo>
                  <a:lnTo>
                    <a:pt x="0" y="50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A5A3"/>
                </a:gs>
                <a:gs pos="35000">
                  <a:srgbClr val="FFBFBE"/>
                </a:gs>
                <a:gs pos="100000">
                  <a:srgbClr val="FFE6E6"/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223667"/>
              <a:ext cx="1800201" cy="567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lvl="0"/>
              <a:r>
                <a:rPr dirty="0"/>
                <a:t>注意：这是一个静态内部类</a:t>
              </a:r>
            </a:p>
          </p:txBody>
        </p:sp>
      </p:grpSp>
      <p:sp>
        <p:nvSpPr>
          <p:cNvPr id="217" name="Shape 217"/>
          <p:cNvSpPr/>
          <p:nvPr/>
        </p:nvSpPr>
        <p:spPr>
          <a:xfrm>
            <a:off x="4291329" y="3266058"/>
            <a:ext cx="470897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 err="1">
                <a:latin typeface="微软雅黑" pitchFamily="34" charset="-122"/>
                <a:ea typeface="微软雅黑" pitchFamily="34" charset="-122"/>
              </a:rPr>
              <a:t>面试时通过类似细节，分辨开发者水平和经验</a:t>
            </a:r>
            <a:endParaRPr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251519" y="4149080"/>
            <a:ext cx="8229601" cy="6474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14350" lvl="0" indent="-514350">
              <a:buFontTx/>
              <a:buAutoNum type="circleNumDbPlain" startAt="4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跟踪Scroll事件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12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32048" y="1628800"/>
            <a:ext cx="8748464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该函数执行时间直接影响ListView滑动的流畅性</a:t>
            </a:r>
            <a:r>
              <a:rPr sz="2400" dirty="0">
                <a:latin typeface="微软雅黑"/>
                <a:ea typeface="微软雅黑"/>
                <a:cs typeface="微软雅黑"/>
                <a:sym typeface="微软雅黑"/>
              </a:rPr>
              <a:t>。</a:t>
            </a:r>
          </a:p>
          <a:p>
            <a:pPr lvl="0"/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该函数的内部实现要遵循以下原则</a:t>
            </a:r>
            <a:r>
              <a:rPr sz="2400" dirty="0"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marL="609600" lvl="0" indent="-609600">
              <a:buSzPct val="100000"/>
              <a:buFont typeface="Helvetica"/>
              <a:buAutoNum type="arabicPeriod"/>
            </a:pPr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只做getView</a:t>
            </a:r>
            <a:r>
              <a:rPr sz="2400" dirty="0">
                <a:latin typeface="微软雅黑"/>
                <a:ea typeface="微软雅黑"/>
                <a:cs typeface="微软雅黑"/>
                <a:sym typeface="微软雅黑"/>
              </a:rPr>
              <a:t>()</a:t>
            </a:r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必须做的操作，其它无关操作一定要放到外部</a:t>
            </a:r>
            <a:r>
              <a:rPr sz="2400" dirty="0" smtClean="0">
                <a:latin typeface="微软雅黑"/>
                <a:ea typeface="微软雅黑"/>
                <a:cs typeface="微软雅黑"/>
                <a:sym typeface="微软雅黑"/>
              </a:rPr>
              <a:t>。</a:t>
            </a:r>
            <a:r>
              <a:rPr sz="2400" dirty="0" err="1" smtClean="0">
                <a:latin typeface="微软雅黑"/>
                <a:ea typeface="微软雅黑"/>
                <a:cs typeface="微软雅黑"/>
                <a:sym typeface="微软雅黑"/>
              </a:rPr>
              <a:t>例如</a:t>
            </a:r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：自定义字体加载</a:t>
            </a:r>
            <a:endParaRPr sz="24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 marL="609600" lvl="0" indent="-609600">
              <a:buSzPct val="100000"/>
              <a:buFont typeface="Helvetica"/>
              <a:buAutoNum type="arabicPeriod" startAt="2"/>
            </a:pPr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耗时操作一定要放到另外的WorkThread执行</a:t>
            </a:r>
            <a:r>
              <a:rPr sz="2400" dirty="0" smtClean="0">
                <a:latin typeface="微软雅黑"/>
                <a:ea typeface="微软雅黑"/>
                <a:cs typeface="微软雅黑"/>
                <a:sym typeface="微软雅黑"/>
              </a:rPr>
              <a:t>。</a:t>
            </a:r>
            <a:r>
              <a:rPr sz="2400" dirty="0" err="1" smtClean="0">
                <a:latin typeface="微软雅黑"/>
                <a:ea typeface="微软雅黑"/>
                <a:cs typeface="微软雅黑"/>
                <a:sym typeface="微软雅黑"/>
              </a:rPr>
              <a:t>例如</a:t>
            </a:r>
            <a:r>
              <a:rPr sz="2400" dirty="0" err="1">
                <a:latin typeface="微软雅黑"/>
                <a:ea typeface="微软雅黑"/>
                <a:cs typeface="微软雅黑"/>
                <a:sym typeface="微软雅黑"/>
              </a:rPr>
              <a:t>：图片的加载，网络请求等</a:t>
            </a:r>
            <a:r>
              <a:rPr sz="2400" dirty="0">
                <a:latin typeface="微软雅黑"/>
                <a:ea typeface="微软雅黑"/>
                <a:cs typeface="微软雅黑"/>
                <a:sym typeface="微软雅黑"/>
              </a:rPr>
              <a:t>。</a:t>
            </a:r>
          </a:p>
        </p:txBody>
      </p:sp>
      <p:sp>
        <p:nvSpPr>
          <p:cNvPr id="223" name="Shape 223"/>
          <p:cNvSpPr/>
          <p:nvPr/>
        </p:nvSpPr>
        <p:spPr>
          <a:xfrm>
            <a:off x="251520" y="980728"/>
            <a:ext cx="82296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14400" lvl="0" indent="-914400">
              <a:spcBef>
                <a:spcPts val="700"/>
              </a:spcBef>
              <a:buClr>
                <a:srgbClr val="666666"/>
              </a:buClr>
              <a:buSzPct val="100000"/>
              <a:buFont typeface="Helvetica"/>
              <a:buAutoNum type="circleNumDbPlain" startAt="3"/>
            </a:pPr>
            <a:r>
              <a:rPr sz="3200" dirty="0" err="1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优化getView</a:t>
            </a:r>
            <a:r>
              <a:rPr sz="3200" dirty="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()</a:t>
            </a:r>
          </a:p>
        </p:txBody>
      </p:sp>
      <p:sp>
        <p:nvSpPr>
          <p:cNvPr id="224" name="Shape 224"/>
          <p:cNvSpPr/>
          <p:nvPr/>
        </p:nvSpPr>
        <p:spPr>
          <a:xfrm>
            <a:off x="504056" y="4725144"/>
            <a:ext cx="874846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 dirty="0">
                <a:latin typeface="微软雅黑"/>
                <a:ea typeface="微软雅黑"/>
                <a:cs typeface="微软雅黑"/>
                <a:sym typeface="微软雅黑"/>
              </a:rPr>
              <a:t>如果ListView的内容特别复杂，为进一步提升流畅性，可以考虑跟踪Scroll的滑动事件，在滑动时暂停其它Thread</a:t>
            </a:r>
            <a:r>
              <a:rPr sz="2400" dirty="0" smtClean="0">
                <a:latin typeface="微软雅黑"/>
                <a:ea typeface="微软雅黑"/>
                <a:cs typeface="微软雅黑"/>
                <a:sym typeface="微软雅黑"/>
              </a:rPr>
              <a:t>或降低优先级</a:t>
            </a:r>
            <a:endParaRPr sz="24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9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13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79512" y="1912764"/>
            <a:ext cx="8748464" cy="121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建议使用第三方库，例如：picasso，volley等。</a:t>
            </a:r>
          </a:p>
          <a:p>
            <a:pPr lvl="0"/>
            <a:r>
              <a:rPr sz="2400">
                <a:latin typeface="微软雅黑"/>
                <a:ea typeface="微软雅黑"/>
                <a:cs typeface="微软雅黑"/>
                <a:sym typeface="微软雅黑"/>
              </a:rPr>
              <a:t>但是，一定要了解库的实现原理。（AsyncHttpClient的例子）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3527" y="1196751"/>
            <a:ext cx="8229601" cy="49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914400" indent="-914400">
              <a:spcBef>
                <a:spcPts val="700"/>
              </a:spcBef>
              <a:buClr>
                <a:srgbClr val="666666"/>
              </a:buClr>
              <a:buSzPct val="100000"/>
              <a:buFont typeface="Helvetica"/>
              <a:buAutoNum type="circleNumDbPlain" startAt="5"/>
              <a:defRPr sz="320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如何加载网络图片</a:t>
            </a:r>
          </a:p>
        </p:txBody>
      </p:sp>
      <p:pic>
        <p:nvPicPr>
          <p:cNvPr id="230" name="image17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23527" y="3019400"/>
            <a:ext cx="85852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6337176" y="5685024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14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5580112" y="1052736"/>
            <a:ext cx="266429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514350" indent="-514350">
              <a:spcBef>
                <a:spcPts val="700"/>
              </a:spcBef>
              <a:defRPr sz="320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err="1" smtClean="0">
                <a:solidFill>
                  <a:srgbClr val="666666"/>
                </a:solidFill>
              </a:rPr>
              <a:t>库的实现原理</a:t>
            </a:r>
            <a:endParaRPr sz="3200" dirty="0">
              <a:solidFill>
                <a:srgbClr val="666666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83568" y="1224401"/>
            <a:ext cx="1728192" cy="715087"/>
          </a:xfrm>
          <a:prstGeom prst="roundRect">
            <a:avLst>
              <a:gd name="adj" fmla="val 667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ImageView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加载图片请求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8400" y="2457754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是否在内存缓存？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779912" y="2457754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开启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Thread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79912" y="3393858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是否在文件系统？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79912" y="4401970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更新图片内存缓存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695728" y="3393858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从网络加载图片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695728" y="4401970"/>
            <a:ext cx="2232248" cy="4086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更新文件缓存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97288" y="4917908"/>
            <a:ext cx="1728192" cy="671332"/>
          </a:xfrm>
          <a:prstGeom prst="roundRect">
            <a:avLst>
              <a:gd name="adj" fmla="val 667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ImageView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加载图片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5" name="直接箭头连接符 14"/>
          <p:cNvCxnSpPr>
            <a:stCxn id="6" idx="2"/>
            <a:endCxn id="7" idx="0"/>
          </p:cNvCxnSpPr>
          <p:nvPr/>
        </p:nvCxnSpPr>
        <p:spPr>
          <a:xfrm>
            <a:off x="1547664" y="1939488"/>
            <a:ext cx="6860" cy="518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2"/>
            <a:endCxn id="13" idx="0"/>
          </p:cNvCxnSpPr>
          <p:nvPr/>
        </p:nvCxnSpPr>
        <p:spPr>
          <a:xfrm>
            <a:off x="1554524" y="2866374"/>
            <a:ext cx="6860" cy="2051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3"/>
            <a:endCxn id="8" idx="1"/>
          </p:cNvCxnSpPr>
          <p:nvPr/>
        </p:nvCxnSpPr>
        <p:spPr>
          <a:xfrm>
            <a:off x="2670648" y="2662064"/>
            <a:ext cx="1109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2"/>
            <a:endCxn id="9" idx="0"/>
          </p:cNvCxnSpPr>
          <p:nvPr/>
        </p:nvCxnSpPr>
        <p:spPr>
          <a:xfrm>
            <a:off x="4896036" y="2866374"/>
            <a:ext cx="0" cy="527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2"/>
            <a:endCxn id="10" idx="0"/>
          </p:cNvCxnSpPr>
          <p:nvPr/>
        </p:nvCxnSpPr>
        <p:spPr>
          <a:xfrm>
            <a:off x="4896036" y="3802478"/>
            <a:ext cx="0" cy="599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3"/>
            <a:endCxn id="11" idx="1"/>
          </p:cNvCxnSpPr>
          <p:nvPr/>
        </p:nvCxnSpPr>
        <p:spPr>
          <a:xfrm>
            <a:off x="6012160" y="3598168"/>
            <a:ext cx="6835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1" idx="2"/>
            <a:endCxn id="12" idx="0"/>
          </p:cNvCxnSpPr>
          <p:nvPr/>
        </p:nvCxnSpPr>
        <p:spPr>
          <a:xfrm>
            <a:off x="7811852" y="3802478"/>
            <a:ext cx="0" cy="599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1"/>
            <a:endCxn id="10" idx="3"/>
          </p:cNvCxnSpPr>
          <p:nvPr/>
        </p:nvCxnSpPr>
        <p:spPr>
          <a:xfrm flipH="1">
            <a:off x="6012160" y="4606280"/>
            <a:ext cx="6835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形状 31"/>
          <p:cNvCxnSpPr>
            <a:stCxn id="10" idx="2"/>
            <a:endCxn id="13" idx="3"/>
          </p:cNvCxnSpPr>
          <p:nvPr/>
        </p:nvCxnSpPr>
        <p:spPr>
          <a:xfrm rot="5400000">
            <a:off x="3439266" y="3796804"/>
            <a:ext cx="442984" cy="247055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24501" y="3717032"/>
            <a:ext cx="323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31840" y="2204864"/>
            <a:ext cx="323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56176" y="3212976"/>
            <a:ext cx="323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99992" y="3933056"/>
            <a:ext cx="323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7452320" y="5075967"/>
            <a:ext cx="1152128" cy="715087"/>
          </a:xfrm>
          <a:prstGeom prst="wedgeRoundRectCallout">
            <a:avLst>
              <a:gd name="adj1" fmla="val -52250"/>
              <a:gd name="adj2" fmla="val -8873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二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级缓存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Md5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索引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9" name="圆角矩形标注 38"/>
          <p:cNvSpPr/>
          <p:nvPr/>
        </p:nvSpPr>
        <p:spPr>
          <a:xfrm>
            <a:off x="1979712" y="3131751"/>
            <a:ext cx="1440160" cy="715087"/>
          </a:xfrm>
          <a:prstGeom prst="wedgeRoundRectCallout">
            <a:avLst>
              <a:gd name="adj1" fmla="val -65147"/>
              <a:gd name="adj2" fmla="val -100727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一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级缓存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LruCache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6444208" y="2084276"/>
            <a:ext cx="1728192" cy="408620"/>
          </a:xfrm>
          <a:prstGeom prst="wedgeRoundRectCallout">
            <a:avLst>
              <a:gd name="adj1" fmla="val -76224"/>
              <a:gd name="adj2" fmla="val 53682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线程池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1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43240" y="5357826"/>
            <a:ext cx="3714776" cy="64294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工作线程如何更新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UI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142976" y="2967335"/>
            <a:ext cx="7215238" cy="96173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Runnable task = getTask();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new Handler(Looper.getMainLooper()).post(task);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28794" y="1357298"/>
            <a:ext cx="5143504" cy="150019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能用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AsyncTask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代替吗？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15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323527" y="1196751"/>
            <a:ext cx="822960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spcBef>
                <a:spcPts val="700"/>
              </a:spcBef>
              <a:defRPr sz="320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LruCache</a:t>
            </a:r>
            <a:r>
              <a:rPr sz="2800" dirty="0" err="1" smtClean="0">
                <a:solidFill>
                  <a:srgbClr val="666666"/>
                </a:solidFill>
              </a:rPr>
              <a:t>实现原理</a:t>
            </a:r>
            <a:r>
              <a:rPr sz="2800" dirty="0">
                <a:solidFill>
                  <a:srgbClr val="666666"/>
                </a:solidFill>
              </a:rPr>
              <a:t>：</a:t>
            </a:r>
          </a:p>
        </p:txBody>
      </p:sp>
      <p:pic>
        <p:nvPicPr>
          <p:cNvPr id="240" name="image18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38783" y="2114368"/>
            <a:ext cx="65405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圆角矩形 6"/>
          <p:cNvSpPr/>
          <p:nvPr/>
        </p:nvSpPr>
        <p:spPr>
          <a:xfrm>
            <a:off x="1547664" y="3429000"/>
            <a:ext cx="5184576" cy="1296144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滑动平滑性优化</a:t>
            </a:r>
            <a:r>
              <a:rPr lang="en-US" altLang="zh-CN" dirty="0" smtClean="0"/>
              <a:t>-</a:t>
            </a:r>
            <a:r>
              <a:rPr lang="en-US" dirty="0" smtClean="0"/>
              <a:t>ListView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图片服务器</a:t>
            </a:r>
            <a:endParaRPr lang="zh-CN" altLang="en-US" dirty="0"/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2000240"/>
            <a:ext cx="8429684" cy="27860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86248" y="4714884"/>
            <a:ext cx="1571636" cy="57150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防止恶意攻击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12" y="4572008"/>
            <a:ext cx="928694" cy="157163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缩放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裁剪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留白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圆角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0958" y="4572008"/>
            <a:ext cx="928694" cy="100013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灰度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滤镜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512" y="1285860"/>
            <a:ext cx="928694" cy="92869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压缩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锐化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rot="10800000" flipV="1">
            <a:off x="5357818" y="4429132"/>
            <a:ext cx="500066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6" idx="0"/>
          </p:cNvCxnSpPr>
          <p:nvPr/>
        </p:nvCxnSpPr>
        <p:spPr>
          <a:xfrm rot="16200000" flipH="1">
            <a:off x="6625843" y="4446992"/>
            <a:ext cx="214312" cy="35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7" idx="0"/>
          </p:cNvCxnSpPr>
          <p:nvPr/>
        </p:nvCxnSpPr>
        <p:spPr>
          <a:xfrm rot="16200000" flipH="1">
            <a:off x="7840288" y="4446991"/>
            <a:ext cx="214314" cy="35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6625842" y="2303851"/>
            <a:ext cx="214314" cy="35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八角星 12"/>
          <p:cNvSpPr/>
          <p:nvPr/>
        </p:nvSpPr>
        <p:spPr>
          <a:xfrm>
            <a:off x="2143108" y="1928802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八角星 13"/>
          <p:cNvSpPr/>
          <p:nvPr/>
        </p:nvSpPr>
        <p:spPr>
          <a:xfrm>
            <a:off x="3857620" y="1857364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2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八角星 14"/>
          <p:cNvSpPr/>
          <p:nvPr/>
        </p:nvSpPr>
        <p:spPr>
          <a:xfrm>
            <a:off x="7786710" y="1857364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八角星 16"/>
          <p:cNvSpPr/>
          <p:nvPr/>
        </p:nvSpPr>
        <p:spPr>
          <a:xfrm>
            <a:off x="6500826" y="714356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4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八角星 17"/>
          <p:cNvSpPr/>
          <p:nvPr/>
        </p:nvSpPr>
        <p:spPr>
          <a:xfrm>
            <a:off x="5715008" y="5572140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八角星 18"/>
          <p:cNvSpPr/>
          <p:nvPr/>
        </p:nvSpPr>
        <p:spPr>
          <a:xfrm>
            <a:off x="7572396" y="5572140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6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八角星 20"/>
          <p:cNvSpPr/>
          <p:nvPr/>
        </p:nvSpPr>
        <p:spPr>
          <a:xfrm>
            <a:off x="4071934" y="5286388"/>
            <a:ext cx="642942" cy="530063"/>
          </a:xfrm>
          <a:prstGeom prst="star8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回顾性能瓶颈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17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88" name="image14.png" descr="D:\培训\Screenshot_2014-11-06-06-56-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85720" y="1285860"/>
            <a:ext cx="2574834" cy="457748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10" name="圆角矩形标注 9"/>
          <p:cNvSpPr/>
          <p:nvPr/>
        </p:nvSpPr>
        <p:spPr>
          <a:xfrm>
            <a:off x="3428992" y="1714488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、启动速度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8992" y="2928934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、滑动平滑性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428992" y="509208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、内存占用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428992" y="407194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、网络响应时间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8078" y="903914"/>
            <a:ext cx="2511154" cy="95345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延迟初始化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利用空闲时间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00760" y="2055860"/>
            <a:ext cx="2857520" cy="223039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重用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ConvertView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ViewHolder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优化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getView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异步请求网络图片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图片服务器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2800" dirty="0" smtClean="0"/>
              <a:t>问：</a:t>
            </a:r>
            <a:r>
              <a:rPr lang="zh-CN" altLang="en-US" sz="2800" dirty="0" smtClean="0">
                <a:solidFill>
                  <a:srgbClr val="FF6699"/>
                </a:solidFill>
              </a:rPr>
              <a:t>如何提高网络请求响应速度？</a:t>
            </a:r>
            <a:endParaRPr lang="en-US" altLang="zh-CN" sz="2800" dirty="0" smtClean="0">
              <a:solidFill>
                <a:srgbClr val="FF6699"/>
              </a:solidFill>
            </a:endParaRPr>
          </a:p>
          <a:p>
            <a:pPr>
              <a:buNone/>
            </a:pPr>
            <a:r>
              <a:rPr lang="zh-CN" altLang="en-US" sz="2800" dirty="0" smtClean="0"/>
              <a:t>答：</a:t>
            </a:r>
            <a:r>
              <a:rPr lang="en-US" altLang="zh-CN" sz="2800" dirty="0" smtClean="0"/>
              <a:t>1. </a:t>
            </a:r>
            <a:r>
              <a:rPr lang="zh-CN" altLang="en-US" sz="2800" dirty="0" smtClean="0"/>
              <a:t>多线程并发请求。</a:t>
            </a:r>
            <a:r>
              <a:rPr lang="en-US" altLang="zh-CN" sz="2800" dirty="0" smtClean="0"/>
              <a:t>2. </a:t>
            </a:r>
            <a:r>
              <a:rPr lang="zh-CN" altLang="en-US" sz="2800" dirty="0" smtClean="0"/>
              <a:t>弃用</a:t>
            </a:r>
            <a:r>
              <a:rPr lang="en-US" altLang="zh-CN" sz="2800" dirty="0" smtClean="0"/>
              <a:t>xml</a:t>
            </a:r>
            <a:r>
              <a:rPr lang="zh-CN" altLang="en-US" sz="2800" dirty="0" smtClean="0"/>
              <a:t>，采用</a:t>
            </a:r>
            <a:r>
              <a:rPr lang="en-US" altLang="zh-CN" sz="2800" dirty="0" smtClean="0"/>
              <a:t>json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protobuf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>3. gzip</a:t>
            </a:r>
            <a:r>
              <a:rPr lang="zh-CN" altLang="en-US" sz="2800" dirty="0" smtClean="0"/>
              <a:t>压缩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问：</a:t>
            </a:r>
            <a:r>
              <a:rPr lang="zh-CN" altLang="en-US" sz="2800" dirty="0" smtClean="0">
                <a:solidFill>
                  <a:srgbClr val="FF6699"/>
                </a:solidFill>
              </a:rPr>
              <a:t>如何解决请求过多，线程占用资源问题？</a:t>
            </a:r>
            <a:endParaRPr lang="en-US" altLang="zh-CN" sz="2800" dirty="0" smtClean="0">
              <a:solidFill>
                <a:srgbClr val="FF6699"/>
              </a:solidFill>
            </a:endParaRPr>
          </a:p>
          <a:p>
            <a:pPr>
              <a:buNone/>
            </a:pPr>
            <a:r>
              <a:rPr lang="zh-CN" altLang="en-US" sz="2800" dirty="0" smtClean="0"/>
              <a:t>答：队列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线程池（</a:t>
            </a:r>
            <a:r>
              <a:rPr lang="en-US" altLang="zh-CN" sz="2800" dirty="0" smtClean="0"/>
              <a:t>newCacheThreadPool</a:t>
            </a:r>
            <a:r>
              <a:rPr lang="zh-CN" altLang="en-US" sz="2800" dirty="0" smtClean="0"/>
              <a:t>） （</a:t>
            </a:r>
            <a:r>
              <a:rPr lang="en-US" altLang="zh-CN" sz="2800" dirty="0" smtClean="0"/>
              <a:t>Volley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AsyncHttpClient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sz="2800" dirty="0" smtClean="0"/>
              <a:t>问：</a:t>
            </a:r>
            <a:r>
              <a:rPr lang="zh-CN" altLang="en-US" sz="2800" dirty="0" smtClean="0">
                <a:solidFill>
                  <a:srgbClr val="FF6699"/>
                </a:solidFill>
              </a:rPr>
              <a:t>如何解决集合访问冲突问题？</a:t>
            </a:r>
            <a:endParaRPr lang="en-US" altLang="zh-CN" sz="2800" dirty="0" smtClean="0">
              <a:solidFill>
                <a:srgbClr val="FF6699"/>
              </a:solidFill>
            </a:endParaRPr>
          </a:p>
          <a:p>
            <a:pPr>
              <a:buNone/>
            </a:pPr>
            <a:r>
              <a:rPr lang="zh-CN" altLang="en-US" sz="2800" dirty="0" smtClean="0"/>
              <a:t>答：</a:t>
            </a:r>
            <a:r>
              <a:rPr lang="en-US" sz="2800" dirty="0" smtClean="0"/>
              <a:t> </a:t>
            </a:r>
            <a:r>
              <a:rPr lang="en-US" altLang="zh-CN" sz="2400" dirty="0" smtClean="0"/>
              <a:t>ConcurrentHashMap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ConcurrentLinkedQueue</a:t>
            </a:r>
          </a:p>
          <a:p>
            <a:pPr>
              <a:buNone/>
            </a:pPr>
            <a:r>
              <a:rPr lang="en-US" altLang="zh-CN" sz="2800" dirty="0" smtClean="0"/>
              <a:t>		</a:t>
            </a:r>
            <a:r>
              <a:rPr lang="zh-CN" altLang="en-US" sz="2400" dirty="0" smtClean="0"/>
              <a:t>关注</a:t>
            </a:r>
            <a:r>
              <a:rPr lang="en-US" sz="2400" dirty="0" smtClean="0"/>
              <a:t> java.util.concurrent</a:t>
            </a:r>
            <a:endParaRPr lang="zh-CN" altLang="en-US" sz="2400" dirty="0"/>
          </a:p>
        </p:txBody>
      </p:sp>
      <p:sp>
        <p:nvSpPr>
          <p:cNvPr id="5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网络响应时间</a:t>
            </a:r>
            <a:endParaRPr sz="4000" dirty="0">
              <a:solidFill>
                <a:srgbClr val="FF66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-184167"/>
            <a:ext cx="8229600" cy="1327151"/>
          </a:xfrm>
        </p:spPr>
        <p:txBody>
          <a:bodyPr/>
          <a:lstStyle/>
          <a:p>
            <a:r>
              <a:rPr lang="en-US" altLang="zh-CN" dirty="0" smtClean="0"/>
              <a:t>AsyncHttpClient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786314" y="1785926"/>
            <a:ext cx="1857388" cy="364333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6314" y="221455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008" y="221455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6314" y="257174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15008" y="257174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86314" y="287613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008" y="2876134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86314" y="3161886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15008" y="3161886"/>
            <a:ext cx="928694" cy="3385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286644" y="428604"/>
            <a:ext cx="1571636" cy="164307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86644" y="714356"/>
            <a:ext cx="1571636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RequestHandle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6644" y="1059406"/>
            <a:ext cx="1571636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RequestHandle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形状 16"/>
          <p:cNvCxnSpPr>
            <a:stCxn id="6" idx="3"/>
            <a:endCxn id="13" idx="2"/>
          </p:cNvCxnSpPr>
          <p:nvPr/>
        </p:nvCxnSpPr>
        <p:spPr>
          <a:xfrm flipV="1">
            <a:off x="6643702" y="2071678"/>
            <a:ext cx="1428760" cy="312152"/>
          </a:xfrm>
          <a:prstGeom prst="bentConnector2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圆角矩形 17"/>
          <p:cNvSpPr/>
          <p:nvPr/>
        </p:nvSpPr>
        <p:spPr>
          <a:xfrm>
            <a:off x="1857356" y="2357430"/>
            <a:ext cx="2071702" cy="50006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AsyncHttpRequest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714480" y="3571876"/>
            <a:ext cx="2428892" cy="107157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newCachThreadPool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85720" y="1285860"/>
            <a:ext cx="1428760" cy="51934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Request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85720" y="1909520"/>
            <a:ext cx="1428760" cy="5193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形状 22"/>
          <p:cNvCxnSpPr>
            <a:stCxn id="20" idx="6"/>
            <a:endCxn id="18" idx="0"/>
          </p:cNvCxnSpPr>
          <p:nvPr/>
        </p:nvCxnSpPr>
        <p:spPr>
          <a:xfrm>
            <a:off x="1714480" y="1545534"/>
            <a:ext cx="1178727" cy="811896"/>
          </a:xfrm>
          <a:prstGeom prst="bentConnector2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/>
          <p:cNvCxnSpPr>
            <a:stCxn id="18" idx="2"/>
            <a:endCxn id="19" idx="0"/>
          </p:cNvCxnSpPr>
          <p:nvPr/>
        </p:nvCxnSpPr>
        <p:spPr>
          <a:xfrm rot="16200000" flipH="1">
            <a:off x="2553876" y="3196826"/>
            <a:ext cx="714380" cy="3571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肘形连接符 30"/>
          <p:cNvCxnSpPr>
            <a:stCxn id="19" idx="1"/>
            <a:endCxn id="21" idx="4"/>
          </p:cNvCxnSpPr>
          <p:nvPr/>
        </p:nvCxnSpPr>
        <p:spPr>
          <a:xfrm rot="10800000">
            <a:off x="1000100" y="2428869"/>
            <a:ext cx="714380" cy="1678793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8" idx="3"/>
            <a:endCxn id="14" idx="1"/>
          </p:cNvCxnSpPr>
          <p:nvPr/>
        </p:nvCxnSpPr>
        <p:spPr>
          <a:xfrm flipV="1">
            <a:off x="3929058" y="899021"/>
            <a:ext cx="3357586" cy="1708442"/>
          </a:xfrm>
          <a:prstGeom prst="bentConnector3">
            <a:avLst>
              <a:gd name="adj1" fmla="val 13417"/>
            </a:avLst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/>
          <p:cNvSpPr txBox="1"/>
          <p:nvPr/>
        </p:nvSpPr>
        <p:spPr>
          <a:xfrm>
            <a:off x="3500430" y="5500702"/>
            <a:ext cx="46849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Collection.synchronized(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 WeakHashMap()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57130" y="-24"/>
            <a:ext cx="40725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Collection.synchronized(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 ArrayList()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14480" y="4857760"/>
            <a:ext cx="2428892" cy="57150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newFixedThreadPool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870" y="0"/>
            <a:ext cx="8229600" cy="1327151"/>
          </a:xfrm>
        </p:spPr>
        <p:txBody>
          <a:bodyPr/>
          <a:lstStyle/>
          <a:p>
            <a:r>
              <a:rPr lang="zh-CN" altLang="en-US" dirty="0" smtClean="0"/>
              <a:t>任性的代价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1556" y="1341437"/>
            <a:ext cx="8229600" cy="55165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2014</a:t>
            </a:r>
            <a:r>
              <a:rPr lang="zh-CN" altLang="en-US" dirty="0" smtClean="0"/>
              <a:t>年“双十一”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转型后的第一个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机房：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个变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 </a:t>
            </a:r>
            <a:r>
              <a:rPr lang="en-US" altLang="zh-CN" dirty="0" smtClean="0"/>
              <a:t>+ N</a:t>
            </a:r>
            <a:r>
              <a:rPr lang="zh-CN" altLang="en-US" dirty="0" smtClean="0"/>
              <a:t>多</a:t>
            </a:r>
            <a:r>
              <a:rPr lang="en-US" altLang="zh-CN" dirty="0" smtClean="0"/>
              <a:t>NB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万事俱备、只待下单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结果</a:t>
            </a:r>
            <a:r>
              <a:rPr lang="en-US" altLang="zh-CN" dirty="0" smtClean="0"/>
              <a:t>....</a:t>
            </a:r>
            <a:endParaRPr lang="zh-CN" altLang="en-US" dirty="0"/>
          </a:p>
        </p:txBody>
      </p:sp>
      <p:pic>
        <p:nvPicPr>
          <p:cNvPr id="1026" name="Picture 2" descr="\\vmware-host\Shared Folders\桌面\屏幕快照 2015-04-25 上午6.55.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852"/>
            <a:ext cx="7072362" cy="6495980"/>
          </a:xfrm>
          <a:prstGeom prst="rect">
            <a:avLst/>
          </a:prstGeom>
          <a:noFill/>
        </p:spPr>
      </p:pic>
      <p:pic>
        <p:nvPicPr>
          <p:cNvPr id="1027" name="Picture 3" descr="\\vmware-host\Shared Folders\桌面\屏幕快照 2015-04-25 上午6.54.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52"/>
            <a:ext cx="7944398" cy="6429420"/>
          </a:xfrm>
          <a:prstGeom prst="rect">
            <a:avLst/>
          </a:prstGeom>
          <a:noFill/>
        </p:spPr>
      </p:pic>
      <p:pic>
        <p:nvPicPr>
          <p:cNvPr id="1028" name="Picture 4" descr="\\vmware-host\Shared Folders\桌面\屏幕快照 2015-04-25 上午6.54.3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0"/>
            <a:ext cx="7786742" cy="6864666"/>
          </a:xfrm>
          <a:prstGeom prst="rect">
            <a:avLst/>
          </a:prstGeom>
          <a:noFill/>
        </p:spPr>
      </p:pic>
      <p:pic>
        <p:nvPicPr>
          <p:cNvPr id="1029" name="Picture 5" descr="\\vmware-host\Shared Folders\桌面\屏幕快照 2015-04-25 上午6.54.3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42852"/>
            <a:ext cx="7643866" cy="7125052"/>
          </a:xfrm>
          <a:prstGeom prst="rect">
            <a:avLst/>
          </a:prstGeom>
          <a:noFill/>
        </p:spPr>
      </p:pic>
      <p:pic>
        <p:nvPicPr>
          <p:cNvPr id="1030" name="Picture 6" descr="\\vmware-host\Shared Folders\桌面\屏幕快照 2015-04-25 上午6.54.5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24" y="-1"/>
            <a:ext cx="7715304" cy="7660843"/>
          </a:xfrm>
          <a:prstGeom prst="rect">
            <a:avLst/>
          </a:prstGeom>
          <a:noFill/>
        </p:spPr>
      </p:pic>
      <p:pic>
        <p:nvPicPr>
          <p:cNvPr id="1031" name="Picture 7" descr="\\vmware-host\Shared Folders\桌面\屏幕快照 2015-04-25 上午6.53.5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38" y="37923"/>
            <a:ext cx="7500990" cy="6748663"/>
          </a:xfrm>
          <a:prstGeom prst="rect">
            <a:avLst/>
          </a:prstGeom>
          <a:noFill/>
        </p:spPr>
      </p:pic>
      <p:pic>
        <p:nvPicPr>
          <p:cNvPr id="1032" name="Picture 8" descr="\\vmware-host\Shared Folders\桌面\屏幕快照 2015-04-25 上午6.54.0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5006" y="0"/>
            <a:ext cx="8367588" cy="6643710"/>
          </a:xfrm>
          <a:prstGeom prst="rect">
            <a:avLst/>
          </a:prstGeom>
          <a:noFill/>
        </p:spPr>
      </p:pic>
      <p:sp>
        <p:nvSpPr>
          <p:cNvPr id="11" name="圆角矩形 10"/>
          <p:cNvSpPr/>
          <p:nvPr/>
        </p:nvSpPr>
        <p:spPr>
          <a:xfrm>
            <a:off x="785786" y="2285992"/>
            <a:ext cx="7286676" cy="235745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别仗着硬件</a:t>
            </a: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NB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任性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！！！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回顾性能瓶颈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20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88" name="image14.png" descr="D:\培训\Screenshot_2014-11-06-06-56-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85720" y="1285860"/>
            <a:ext cx="2574834" cy="457748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10" name="圆角矩形标注 9"/>
          <p:cNvSpPr/>
          <p:nvPr/>
        </p:nvSpPr>
        <p:spPr>
          <a:xfrm>
            <a:off x="3428992" y="1714488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、启动速度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8992" y="2928934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、滑动平滑性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428992" y="509208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、内存占用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428992" y="407194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、网络响应时间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8078" y="428604"/>
            <a:ext cx="2511154" cy="95345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延迟初始化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利用空闲时间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00760" y="1500174"/>
            <a:ext cx="2857520" cy="223039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重用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ConvertView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ViewHolder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优化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getView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异步请求网络图片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图片服务器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000760" y="3857628"/>
            <a:ext cx="2857520" cy="1379099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Json + gzip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并发请求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善用第三方库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内存问题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</a:rPr>
              <a:t>单例模式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</a:rPr>
              <a:t>观察者模式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/>
                </a:solidFill>
              </a:rPr>
              <a:t>SoftReference VS WeakReference</a:t>
            </a:r>
          </a:p>
          <a:p>
            <a:pPr lvl="0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单例对象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71546"/>
            <a:ext cx="8358246" cy="52321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altLang="zh-CN" sz="2800" dirty="0" smtClean="0"/>
              <a:t>NotificationManager.getInstance(this).update(XXX);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868" y="2500306"/>
            <a:ext cx="5216907" cy="2860355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只要应用进程存在，单例对象就存在。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构造参数，只会在第一次时有用，之后的都不会被用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尽量不写带构造参数的单例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如果要用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context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，首先考虑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application context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Z:\桌面\sharepic\Screenshot_2015-04-21-21-25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14488"/>
            <a:ext cx="2451180" cy="4357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观察者模式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500430" y="1785926"/>
            <a:ext cx="1143008" cy="21600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1868" y="2143116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1868" y="2631042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1868" y="3131108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85786" y="1785926"/>
            <a:ext cx="1500198" cy="4086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Add 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1472" y="3377570"/>
            <a:ext cx="1785950" cy="40862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Remove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357422" y="2000240"/>
            <a:ext cx="1143008" cy="35719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>
            <a:endCxn id="11" idx="3"/>
          </p:cNvCxnSpPr>
          <p:nvPr/>
        </p:nvCxnSpPr>
        <p:spPr>
          <a:xfrm rot="10800000" flipV="1">
            <a:off x="2357422" y="3214686"/>
            <a:ext cx="1071570" cy="367194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3214678" y="1214422"/>
            <a:ext cx="18572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List&lt;Listener&gt;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3504" y="1714488"/>
            <a:ext cx="3929058" cy="102155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注意内存泄露：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List&lt;Listener&gt;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是单例的成员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List&lt;Listener&gt;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是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static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7224" y="4428425"/>
            <a:ext cx="7641935" cy="102155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易犯错误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AddListener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RemoveListener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没有配对使用，就会内存泄露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解决方法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：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WeakReference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SoftReference VS WeakReference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853977"/>
            <a:ext cx="771530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强引用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除非即将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OutOfMemory，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否则不会被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回收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适合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，例如：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SoftReference&lt;Bitmap&gt;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8143932" cy="57888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SoftReference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4094815"/>
            <a:ext cx="771530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弱引用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时，就会被回收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3455260"/>
            <a:ext cx="8143932" cy="5788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WeakReference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4071934" y="5000636"/>
            <a:ext cx="2714644" cy="1077572"/>
          </a:xfrm>
          <a:prstGeom prst="cloudCallout">
            <a:avLst>
              <a:gd name="adj1" fmla="val -77141"/>
              <a:gd name="adj2" fmla="val -59474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看起来很美</a:t>
            </a:r>
            <a:endParaRPr lang="en-US" altLang="zh-CN" sz="2000" baseline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实际上</a:t>
            </a: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......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5357818" y="3286124"/>
            <a:ext cx="3714776" cy="100013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1438" y="2928934"/>
            <a:ext cx="4714876" cy="271464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什么时候会执行</a:t>
            </a:r>
            <a:r>
              <a:rPr lang="en-US" altLang="zh-CN" dirty="0" smtClean="0"/>
              <a:t>GC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85918" y="2357430"/>
            <a:ext cx="1285884" cy="36933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Activity 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16" y="2357430"/>
            <a:ext cx="1111841" cy="36933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Activity 2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pic>
        <p:nvPicPr>
          <p:cNvPr id="1026" name="Picture 2" descr="\\vmware-host\Shared Folders\桌面\屏幕快照 2015-04-12 下午3.36.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3143248"/>
            <a:ext cx="4429156" cy="1331235"/>
          </a:xfrm>
          <a:prstGeom prst="rect">
            <a:avLst/>
          </a:prstGeom>
          <a:noFill/>
        </p:spPr>
      </p:pic>
      <p:pic>
        <p:nvPicPr>
          <p:cNvPr id="1027" name="Picture 3" descr="\\vmware-host\Shared Folders\桌面\屏幕快照 2015-04-12 下午3.37.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643447"/>
            <a:ext cx="3786214" cy="449212"/>
          </a:xfrm>
          <a:prstGeom prst="rect">
            <a:avLst/>
          </a:prstGeom>
          <a:noFill/>
        </p:spPr>
      </p:pic>
      <p:pic>
        <p:nvPicPr>
          <p:cNvPr id="10" name="Picture 3" descr="\\vmware-host\Shared Folders\桌面\屏幕快照 2015-04-12 下午3.37.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3571877"/>
            <a:ext cx="3714776" cy="440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右箭头 12"/>
          <p:cNvSpPr/>
          <p:nvPr/>
        </p:nvSpPr>
        <p:spPr>
          <a:xfrm>
            <a:off x="4786314" y="2285992"/>
            <a:ext cx="642942" cy="64294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\\vmware-host\Shared Folders\桌面\屏幕快照 2015-04-12 下午3.36.3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1142984"/>
            <a:ext cx="4572000" cy="69532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714876" y="1071546"/>
            <a:ext cx="1507783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CityManager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pic>
        <p:nvPicPr>
          <p:cNvPr id="1031" name="Picture 7" descr="\\vmware-host\Shared Folders\桌面\bullet-question-d-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7356" y="5072074"/>
            <a:ext cx="1219200" cy="1219200"/>
          </a:xfrm>
          <a:prstGeom prst="rect">
            <a:avLst/>
          </a:prstGeom>
          <a:noFill/>
        </p:spPr>
      </p:pic>
      <p:pic>
        <p:nvPicPr>
          <p:cNvPr id="19" name="Picture 7" descr="\\vmware-host\Shared Folders\桌面\bullet-question-d-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414338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142976" y="3429000"/>
            <a:ext cx="6643734" cy="242889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57388" y="214290"/>
            <a:ext cx="4714876" cy="271464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\\vmware-host\Shared Folders\桌面\屏幕快照 2015-04-12 下午3.36.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3" y="571480"/>
            <a:ext cx="4429156" cy="1331235"/>
          </a:xfrm>
          <a:prstGeom prst="rect">
            <a:avLst/>
          </a:prstGeom>
          <a:noFill/>
        </p:spPr>
      </p:pic>
      <p:pic>
        <p:nvPicPr>
          <p:cNvPr id="6" name="Picture 3" descr="\\vmware-host\Shared Folders\桌面\屏幕快照 2015-04-12 下午3.37.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071679"/>
            <a:ext cx="3786214" cy="449212"/>
          </a:xfrm>
          <a:prstGeom prst="rect">
            <a:avLst/>
          </a:prstGeom>
          <a:noFill/>
        </p:spPr>
      </p:pic>
      <p:pic>
        <p:nvPicPr>
          <p:cNvPr id="2050" name="Picture 2" descr="\\vmware-host\Shared Folders\桌面\屏幕快照 2015-04-12 下午4.06.4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3714752"/>
            <a:ext cx="5987165" cy="1928826"/>
          </a:xfrm>
          <a:prstGeom prst="rect">
            <a:avLst/>
          </a:prstGeom>
          <a:noFill/>
        </p:spPr>
      </p:pic>
      <p:sp>
        <p:nvSpPr>
          <p:cNvPr id="9" name="下箭头 8"/>
          <p:cNvSpPr/>
          <p:nvPr/>
        </p:nvSpPr>
        <p:spPr>
          <a:xfrm>
            <a:off x="3643306" y="3000372"/>
            <a:ext cx="1143008" cy="428628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2336008"/>
            <a:ext cx="8250493" cy="163448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WeakReference: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当弱引用对象被其他人以非弱引用持有时，该对象不会被回收。</a:t>
            </a:r>
            <a:endParaRPr kumimoji="0" lang="en-US" altLang="zh-CN" sz="18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否则，很快会被回收。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换句话说，弱引用对象如果是最后一个持有该对象的人，该对象很快会被回收。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7058" y="2000240"/>
            <a:ext cx="3852000" cy="33120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嵌套类</a:t>
            </a:r>
            <a:r>
              <a:rPr lang="en-US" altLang="zh-CN" sz="2400" dirty="0" smtClean="0"/>
              <a:t>Nested Class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5720" y="1071546"/>
            <a:ext cx="8229600" cy="5516564"/>
          </a:xfrm>
        </p:spPr>
        <p:txBody>
          <a:bodyPr/>
          <a:lstStyle/>
          <a:p>
            <a:r>
              <a:rPr lang="zh-CN" altLang="en-US" sz="2400" dirty="0" smtClean="0"/>
              <a:t>静态成员类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static member class</a:t>
            </a:r>
          </a:p>
          <a:p>
            <a:r>
              <a:rPr lang="zh-CN" altLang="en-US" sz="2400" dirty="0" smtClean="0"/>
              <a:t>非静态成员类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non static member class</a:t>
            </a:r>
          </a:p>
          <a:p>
            <a:r>
              <a:rPr lang="zh-CN" altLang="en-US" sz="2400" dirty="0" smtClean="0"/>
              <a:t>匿名类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anonymous class</a:t>
            </a:r>
          </a:p>
          <a:p>
            <a:r>
              <a:rPr lang="zh-CN" altLang="en-US" sz="2400" dirty="0" smtClean="0"/>
              <a:t>局部类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local class</a:t>
            </a:r>
          </a:p>
        </p:txBody>
      </p:sp>
      <p:sp>
        <p:nvSpPr>
          <p:cNvPr id="4" name="矩形 3"/>
          <p:cNvSpPr/>
          <p:nvPr/>
        </p:nvSpPr>
        <p:spPr>
          <a:xfrm>
            <a:off x="4143404" y="214290"/>
            <a:ext cx="4572000" cy="64633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smtClean="0"/>
              <a:t>public class A{</a:t>
            </a:r>
          </a:p>
          <a:p>
            <a:r>
              <a:rPr lang="en-US" altLang="zh-CN" dirty="0" smtClean="0"/>
              <a:t>	class B {}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public class A{</a:t>
            </a:r>
          </a:p>
          <a:p>
            <a:r>
              <a:rPr lang="en-US" altLang="zh-CN" dirty="0" smtClean="0"/>
              <a:t>	static class C {}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void fun() {</a:t>
            </a:r>
          </a:p>
          <a:p>
            <a:r>
              <a:rPr lang="en-US" altLang="zh-CN" dirty="0" smtClean="0"/>
              <a:t>    new View.OnClickListener{};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static void fun() {</a:t>
            </a:r>
          </a:p>
          <a:p>
            <a:r>
              <a:rPr lang="en-US" altLang="zh-CN" dirty="0" smtClean="0"/>
              <a:t>    new View.OnClickListener{};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void fun(){</a:t>
            </a:r>
          </a:p>
          <a:p>
            <a:r>
              <a:rPr lang="en-US" altLang="zh-CN" dirty="0" smtClean="0"/>
              <a:t>	class D{}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static void fun(){</a:t>
            </a:r>
          </a:p>
          <a:p>
            <a:r>
              <a:rPr lang="en-US" altLang="zh-CN" dirty="0" smtClean="0"/>
              <a:t>	class E{}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4917058"/>
            <a:ext cx="21742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内部类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Inner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class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7422" y="1130844"/>
            <a:ext cx="78482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不持有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1736" y="2059538"/>
            <a:ext cx="1015661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一定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持有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5918" y="2928934"/>
            <a:ext cx="1015661" cy="369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可能持有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0389" y="3857628"/>
            <a:ext cx="1015661" cy="369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可能持有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\\vmware-host\Shared Folders\桌面\屏幕快照 2015-04-12 下午7.11.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3071810"/>
            <a:ext cx="5753100" cy="240982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4282" y="285728"/>
            <a:ext cx="1942196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Handler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内存泄露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pic>
        <p:nvPicPr>
          <p:cNvPr id="3074" name="Picture 2" descr="\\vmware-host\Shared Folders\桌面\屏幕快照 2015-04-12 下午6.27.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642918"/>
            <a:ext cx="4643470" cy="1377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5" name="Picture 3" descr="\\vmware-host\Shared Folders\桌面\屏幕快照 2015-04-12 下午6.29.3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2857496"/>
            <a:ext cx="6573964" cy="3071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云形标注 7"/>
          <p:cNvSpPr/>
          <p:nvPr/>
        </p:nvSpPr>
        <p:spPr>
          <a:xfrm>
            <a:off x="214282" y="1285860"/>
            <a:ext cx="2500330" cy="983870"/>
          </a:xfrm>
          <a:prstGeom prst="cloudCallout">
            <a:avLst>
              <a:gd name="adj1" fmla="val 79619"/>
              <a:gd name="adj2" fmla="val -2877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持有外部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的引用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6072198" y="2000240"/>
            <a:ext cx="3071802" cy="983870"/>
          </a:xfrm>
          <a:prstGeom prst="cloudCallout">
            <a:avLst>
              <a:gd name="adj1" fmla="val -48741"/>
              <a:gd name="adj2" fmla="val 66938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静态成员类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的弱引用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vmware-host\Shared Folders\桌面\屏幕快照 2015-04-12 下午7.20.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5500726" cy="3208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14282" y="285728"/>
            <a:ext cx="1828384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Thread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内存泄露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9322" y="1282473"/>
            <a:ext cx="2857520" cy="120032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思考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：用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AsyncTask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是不是就没问题了？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pic>
        <p:nvPicPr>
          <p:cNvPr id="4099" name="Picture 3" descr="\\vmware-host\Shared Folders\桌面\屏幕快照 2015-04-12 下午7.38.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832" y="3143248"/>
            <a:ext cx="5474373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29" y="1500174"/>
            <a:ext cx="40290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500174"/>
            <a:ext cx="4013517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云形标注 8"/>
          <p:cNvSpPr/>
          <p:nvPr/>
        </p:nvSpPr>
        <p:spPr>
          <a:xfrm>
            <a:off x="1071538" y="159114"/>
            <a:ext cx="3214710" cy="1264976"/>
          </a:xfrm>
          <a:prstGeom prst="cloudCallout">
            <a:avLst>
              <a:gd name="adj1" fmla="val -6844"/>
              <a:gd name="adj2" fmla="val 10109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我觉得问题不大，可以忍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~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4480" y="4786322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上线前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5074" y="4774182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上线后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回顾性能瓶颈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30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88" name="image14.png" descr="D:\培训\Screenshot_2014-11-06-06-56-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85720" y="1285860"/>
            <a:ext cx="2574834" cy="457748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10" name="圆角矩形标注 9"/>
          <p:cNvSpPr/>
          <p:nvPr/>
        </p:nvSpPr>
        <p:spPr>
          <a:xfrm>
            <a:off x="3428992" y="1714488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、启动速度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8992" y="2928934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、滑动平滑性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3428992" y="509208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、内存占用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428992" y="407194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、网络响应时间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8078" y="428604"/>
            <a:ext cx="2511154" cy="95345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延迟初始化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利用空闲时间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00760" y="1500174"/>
            <a:ext cx="2857520" cy="223039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重用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ConvertView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ViewHolder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优化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getView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异步请求网络图片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图片服务器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000760" y="3857628"/>
            <a:ext cx="2857520" cy="1379099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Json + gzip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并发请求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善用第三方库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000760" y="5336049"/>
            <a:ext cx="2857520" cy="1379099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单例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+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kumimoji="0" lang="zh-CN" altLang="en-US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观察者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Soft/Weak Referencen</a:t>
            </a:r>
          </a:p>
          <a:p>
            <a:pPr marL="0" marR="0" indent="0" algn="l" defTabSz="914400" rtl="0" fontAlgn="auto" latinLnBrk="1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嵌套类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自定义字体</a:t>
            </a:r>
            <a:endParaRPr lang="zh-CN" altLang="en-US" dirty="0"/>
          </a:p>
        </p:txBody>
      </p:sp>
      <p:pic>
        <p:nvPicPr>
          <p:cNvPr id="1026" name="Picture 2" descr="Z:\桌面\sharepic\Screenshot_2015-04-22-20-27-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7838" y="1029396"/>
            <a:ext cx="30375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Z:\桌面\sharepic\Screenshot_2015-04-22-20-24-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1029396"/>
            <a:ext cx="3037500" cy="5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右箭头 5"/>
          <p:cNvSpPr/>
          <p:nvPr/>
        </p:nvSpPr>
        <p:spPr>
          <a:xfrm>
            <a:off x="4286248" y="3000372"/>
            <a:ext cx="857256" cy="714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1285860"/>
            <a:ext cx="8229600" cy="18732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Calligraphy</a:t>
            </a:r>
            <a:r>
              <a:rPr lang="zh-CN" altLang="en-US" sz="2800" dirty="0" smtClean="0"/>
              <a:t>库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其他第三方库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500042"/>
            <a:ext cx="8143932" cy="57888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做过这些尝试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28596" y="3786190"/>
            <a:ext cx="8229600" cy="187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美丽说</a:t>
            </a:r>
            <a:r>
              <a:rPr kumimoji="0" lang="en-US" altLang="zh-CN" sz="2800" b="0" i="0" u="none" strike="noStrike" kern="0" cap="none" spc="0" normalizeH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endParaRPr lang="en-US" altLang="zh-CN" sz="2800" dirty="0" smtClean="0">
              <a:solidFill>
                <a:srgbClr val="66666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全部用自定义控件，例如：</a:t>
            </a:r>
            <a:r>
              <a:rPr lang="en-US" altLang="zh-CN" sz="2400" dirty="0" smtClean="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C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ustomTextView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zh-CN" altLang="en-US" sz="2800" dirty="0" smtClean="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美喵</a:t>
            </a:r>
            <a:endParaRPr lang="en-US" altLang="zh-CN" sz="2800" dirty="0" smtClean="0">
              <a:solidFill>
                <a:srgbClr val="666666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marL="342900" lvl="1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lang="en-US" altLang="zh-CN" sz="2400" dirty="0" smtClean="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    TypefaceHelper</a:t>
            </a:r>
            <a:r>
              <a:rPr lang="zh-CN" altLang="en-US" sz="2400" dirty="0" smtClean="0">
                <a:solidFill>
                  <a:srgbClr val="666666"/>
                </a:solidFill>
                <a:latin typeface="微软雅黑"/>
                <a:ea typeface="微软雅黑"/>
                <a:cs typeface="微软雅黑"/>
                <a:sym typeface="微软雅黑"/>
              </a:rPr>
              <a:t>，从父节点遍历统一修改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3000372"/>
            <a:ext cx="8143932" cy="57888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现在是这样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爆炸形 1 5"/>
          <p:cNvSpPr/>
          <p:nvPr/>
        </p:nvSpPr>
        <p:spPr>
          <a:xfrm>
            <a:off x="4714876" y="928670"/>
            <a:ext cx="2786082" cy="2071702"/>
          </a:xfrm>
          <a:prstGeom prst="irregularSeal1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不靠谱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WAP</a:t>
            </a:r>
            <a:r>
              <a:rPr lang="zh-CN" altLang="en-US" dirty="0" smtClean="0"/>
              <a:t>页如何自定义字体？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2910" y="1285860"/>
            <a:ext cx="321471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@font-face {</a:t>
            </a:r>
          </a:p>
          <a:p>
            <a:r>
              <a:rPr lang="en-US" altLang="zh-CN" dirty="0" smtClean="0"/>
              <a:t>          font-family: 'myfont';</a:t>
            </a:r>
          </a:p>
          <a:p>
            <a:r>
              <a:rPr lang="en-US" altLang="zh-CN" dirty="0" smtClean="0"/>
              <a:t>          src: </a:t>
            </a:r>
            <a:r>
              <a:rPr lang="en-US" altLang="zh-CN" b="1" dirty="0" smtClean="0">
                <a:solidFill>
                  <a:srgbClr val="FF0000"/>
                </a:solidFill>
              </a:rPr>
              <a:t>url(‘res/font.ttf')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zh-CN" dirty="0" smtClean="0"/>
              <a:t> 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57654" y="1285860"/>
            <a:ext cx="435775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url(‘file:///android_asset/ /font.ttf')</a:t>
            </a:r>
            <a:r>
              <a:rPr lang="en-US" altLang="zh-CN" dirty="0" smtClean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矩形 5"/>
          <p:cNvSpPr/>
          <p:nvPr/>
        </p:nvSpPr>
        <p:spPr>
          <a:xfrm>
            <a:off x="4357686" y="2285992"/>
            <a:ext cx="4357718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url(‘file:/// /data/data/youPackageName/files /font.ttf')</a:t>
            </a:r>
            <a:r>
              <a:rPr lang="en-US" altLang="zh-CN" dirty="0" smtClean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矩形 6"/>
          <p:cNvSpPr/>
          <p:nvPr/>
        </p:nvSpPr>
        <p:spPr>
          <a:xfrm>
            <a:off x="4357686" y="3929066"/>
            <a:ext cx="4357718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url(‘http://www.meilishuo.com/files /font.ttf')</a:t>
            </a:r>
            <a:r>
              <a:rPr lang="en-US" altLang="zh-CN" dirty="0" smtClean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4357686" y="5211561"/>
            <a:ext cx="435771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url(‘http://127.0.0.1:7609/files /font.ttf')</a:t>
            </a:r>
            <a:r>
              <a:rPr lang="en-US" altLang="zh-CN" dirty="0" smtClean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9" name="下箭头 8"/>
          <p:cNvSpPr/>
          <p:nvPr/>
        </p:nvSpPr>
        <p:spPr>
          <a:xfrm>
            <a:off x="6143636" y="1785926"/>
            <a:ext cx="642942" cy="35719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6143636" y="3357562"/>
            <a:ext cx="642942" cy="35719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143636" y="4714884"/>
            <a:ext cx="642942" cy="35719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云形标注 11"/>
          <p:cNvSpPr/>
          <p:nvPr/>
        </p:nvSpPr>
        <p:spPr>
          <a:xfrm>
            <a:off x="642910" y="2857496"/>
            <a:ext cx="2500330" cy="1405530"/>
          </a:xfrm>
          <a:prstGeom prst="cloudCallout">
            <a:avLst>
              <a:gd name="adj1" fmla="val 99001"/>
              <a:gd name="adj2" fmla="val 3825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字体文件太大导致，页面显示很慢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642910" y="5009930"/>
            <a:ext cx="2500330" cy="562210"/>
          </a:xfrm>
          <a:prstGeom prst="cloudCallout">
            <a:avLst>
              <a:gd name="adj1" fmla="val 99547"/>
              <a:gd name="adj2" fmla="val 16895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本地加载字体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/>
          <p:cNvSpPr/>
          <p:nvPr/>
        </p:nvSpPr>
        <p:spPr>
          <a:xfrm>
            <a:off x="1142976" y="571480"/>
            <a:ext cx="6286544" cy="357190"/>
          </a:xfrm>
          <a:prstGeom prst="rightArrow">
            <a:avLst/>
          </a:prstGeom>
          <a:solidFill>
            <a:srgbClr val="FF669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142976" y="1357298"/>
            <a:ext cx="6286544" cy="357190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5918" y="285728"/>
            <a:ext cx="14725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App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应用进程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0873" y="1071546"/>
            <a:ext cx="17979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远程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Service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进程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57752" y="1305868"/>
            <a:ext cx="1357322" cy="40862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WebServer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pic>
        <p:nvPicPr>
          <p:cNvPr id="3074" name="Picture 2" descr="Z:\桌面\sharepic\Screenshot_2015-04-21-21-18-51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71604" y="2500306"/>
            <a:ext cx="2073101" cy="3685512"/>
          </a:xfrm>
          <a:prstGeom prst="rect">
            <a:avLst/>
          </a:prstGeom>
          <a:noFill/>
        </p:spPr>
      </p:pic>
      <p:pic>
        <p:nvPicPr>
          <p:cNvPr id="3075" name="Picture 3" descr="Z:\桌面\sharepic\Screenshot_2015-04-21-21-21-50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061883" y="2500306"/>
            <a:ext cx="2153455" cy="3828364"/>
          </a:xfrm>
          <a:prstGeom prst="rect">
            <a:avLst/>
          </a:prstGeom>
          <a:noFill/>
        </p:spPr>
      </p:pic>
      <p:pic>
        <p:nvPicPr>
          <p:cNvPr id="3076" name="Picture 4" descr="Z:\桌面\sharepic\u=378987090,1253507077&amp;fm=21&amp;gp=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5246710"/>
            <a:ext cx="1111248" cy="1111248"/>
          </a:xfrm>
          <a:prstGeom prst="rect">
            <a:avLst/>
          </a:prstGeom>
          <a:noFill/>
        </p:spPr>
      </p:pic>
      <p:pic>
        <p:nvPicPr>
          <p:cNvPr id="3077" name="Picture 5" descr="Z:\桌面\sharepic\20131112110116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14" y="5205442"/>
            <a:ext cx="1081078" cy="1081078"/>
          </a:xfrm>
          <a:prstGeom prst="rect">
            <a:avLst/>
          </a:prstGeom>
          <a:noFill/>
        </p:spPr>
      </p:pic>
      <p:cxnSp>
        <p:nvCxnSpPr>
          <p:cNvPr id="13" name="直接箭头连接符 12"/>
          <p:cNvCxnSpPr/>
          <p:nvPr/>
        </p:nvCxnSpPr>
        <p:spPr>
          <a:xfrm flipV="1">
            <a:off x="2786050" y="1785926"/>
            <a:ext cx="2428892" cy="6429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0800000">
            <a:off x="5786448" y="1785926"/>
            <a:ext cx="1285883" cy="6429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其他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异常处理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5220072" y="1341437"/>
            <a:ext cx="3672409" cy="42481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被QQ，360等手机助手清理了怎么办？</a:t>
            </a: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0000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0000"/>
                </a:solidFill>
              </a:rPr>
              <a:t>未雨绸缪！</a:t>
            </a:r>
          </a:p>
          <a:p>
            <a:pPr lvl="0" algn="ctr"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666666"/>
                </a:solidFill>
              </a:rPr>
              <a:t>重写异常处理方法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35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245" name="image19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79511" y="1412775"/>
            <a:ext cx="5256585" cy="3744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36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248" name="image20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07616" y="44623"/>
            <a:ext cx="6908801" cy="57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圆角矩形标注 3"/>
          <p:cNvSpPr/>
          <p:nvPr/>
        </p:nvSpPr>
        <p:spPr>
          <a:xfrm>
            <a:off x="5868144" y="5089633"/>
            <a:ext cx="2448272" cy="578880"/>
          </a:xfrm>
          <a:prstGeom prst="wedgeRoundRectCallout">
            <a:avLst>
              <a:gd name="adj1" fmla="val -69896"/>
              <a:gd name="adj2" fmla="val -161159"/>
              <a:gd name="adj3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面试必问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 bwMode="auto">
          <a:xfrm>
            <a:off x="1265210" y="3000372"/>
            <a:ext cx="226536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cap="all" dirty="0">
                <a:latin typeface="Times New Roman"/>
                <a:ea typeface="ＭＳ Ｐゴシック" charset="0"/>
                <a:cs typeface="Times New Roman"/>
              </a:rPr>
              <a:t>Thanks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57522"/>
            <a:ext cx="6223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2"/>
          <p:cNvPicPr>
            <a:picLocks noChangeAspect="1"/>
          </p:cNvPicPr>
          <p:nvPr/>
        </p:nvPicPr>
        <p:blipFill>
          <a:blip r:embed="rId3"/>
          <a:srcRect l="-6200" r="-6200"/>
          <a:stretch>
            <a:fillRect/>
          </a:stretch>
        </p:blipFill>
        <p:spPr>
          <a:xfrm>
            <a:off x="3428992" y="1896132"/>
            <a:ext cx="5178406" cy="30330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哪些方面？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39283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需求：哪些指标需要优化</a:t>
            </a: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定位：性能问题在哪里</a:t>
            </a: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解决：优化方法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4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81" name="image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67543" y="3483439"/>
            <a:ext cx="3002237" cy="2660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13.pn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788024" y="3483439"/>
            <a:ext cx="3875857" cy="26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3851919" y="4419544"/>
            <a:ext cx="720081" cy="50405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A5A3"/>
              </a:gs>
              <a:gs pos="35000">
                <a:srgbClr val="FFBFBE"/>
              </a:gs>
              <a:gs pos="100000">
                <a:srgbClr val="FFE6E6"/>
              </a:gs>
            </a:gsLst>
            <a:lin ang="16200000"/>
          </a:gradFill>
          <a:ln>
            <a:solidFill>
              <a:srgbClr val="BE4B4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常见性能指标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启动速度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列表页滚动平滑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点击事件响应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图片加载快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省电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chemeClr val="tx1"/>
                </a:solidFill>
              </a:rPr>
              <a:t>内存占用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....</a:t>
            </a:r>
            <a:endParaRPr lang="zh-CN" altLang="en-US" sz="2800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"/>
          <p:cNvSpPr txBox="1">
            <a:spLocks/>
          </p:cNvSpPr>
          <p:nvPr/>
        </p:nvSpPr>
        <p:spPr>
          <a:xfrm>
            <a:off x="428628" y="642918"/>
            <a:ext cx="8286776" cy="221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不同产品，不同流程，优化方法不同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思路和理念比实际方法更重要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" name="Shape 43"/>
          <p:cNvSpPr/>
          <p:nvPr/>
        </p:nvSpPr>
        <p:spPr>
          <a:xfrm>
            <a:off x="6286512" y="4572008"/>
            <a:ext cx="25717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 dirty="0">
                <a:solidFill>
                  <a:srgbClr val="FF6699"/>
                </a:solidFill>
              </a:rPr>
              <a:t>–Pareto principle</a:t>
            </a:r>
          </a:p>
        </p:txBody>
      </p:sp>
      <p:sp>
        <p:nvSpPr>
          <p:cNvPr id="6" name="Shape 44"/>
          <p:cNvSpPr/>
          <p:nvPr/>
        </p:nvSpPr>
        <p:spPr>
          <a:xfrm>
            <a:off x="1000100" y="3286124"/>
            <a:ext cx="807249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6699"/>
                </a:solidFill>
              </a:rPr>
              <a:t>“for many events, roughly 80% of the effects come from 20% of the causes.”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定位性能瓶颈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88" name="image14.png" descr="D:\培训\Screenshot_2014-11-06-06-56-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714480" y="1285860"/>
            <a:ext cx="2574834" cy="457748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10" name="圆角矩形标注 9"/>
          <p:cNvSpPr/>
          <p:nvPr/>
        </p:nvSpPr>
        <p:spPr>
          <a:xfrm>
            <a:off x="4857752" y="1714488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、启动速度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857752" y="2928934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、滑动平滑性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857752" y="509208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、内存占用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57752" y="4071942"/>
            <a:ext cx="2143140" cy="408620"/>
          </a:xfrm>
          <a:prstGeom prst="wedgeRoundRectCallout">
            <a:avLst>
              <a:gd name="adj1" fmla="val -83877"/>
              <a:gd name="adj2" fmla="val 83992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、网络响应时间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14338"/>
            <a:ext cx="8229600" cy="1327151"/>
          </a:xfrm>
        </p:spPr>
        <p:txBody>
          <a:bodyPr/>
          <a:lstStyle/>
          <a:p>
            <a:r>
              <a:rPr lang="zh-CN" altLang="en-US" dirty="0" smtClean="0"/>
              <a:t>启动速度优化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2910" y="984270"/>
            <a:ext cx="8686800" cy="5516564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延时初始化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lnSpc>
                <a:spcPts val="35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人的反应时间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150</a:t>
            </a:r>
            <a:r>
              <a:rPr 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ms~400ms</a:t>
            </a:r>
          </a:p>
          <a:p>
            <a:pPr lvl="1">
              <a:lnSpc>
                <a:spcPts val="35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看到启动完成到开始下一步操作有一个停顿</a:t>
            </a:r>
          </a:p>
          <a:p>
            <a:pPr lvl="1">
              <a:lnSpc>
                <a:spcPts val="35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onCreate，onResume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等回调方法中只进行</a:t>
            </a:r>
            <a:r>
              <a:rPr 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初始化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0">
              <a:lnSpc>
                <a:spcPts val="35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利用空闲时间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lnSpc>
                <a:spcPts val="35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动画间隙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>
              <a:lnSpc>
                <a:spcPts val="35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溅起页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2">
              <a:lnSpc>
                <a:spcPts val="35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请求全局配置数据，缓存到本地。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2">
              <a:lnSpc>
                <a:spcPts val="35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资源文件拷贝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zh-CN" alt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4499991" y="1412775"/>
            <a:ext cx="4176466" cy="4248151"/>
          </a:xfrm>
          <a:prstGeom prst="rect">
            <a:avLst/>
          </a:prstGeom>
        </p:spPr>
        <p:txBody>
          <a:bodyPr lIns="0" tIns="0" rIns="0" bIns="0">
            <a:normAutofit fontScale="92500" lnSpcReduction="2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err="1">
                <a:solidFill>
                  <a:srgbClr val="666666"/>
                </a:solidFill>
              </a:rPr>
              <a:t>自定义字体</a:t>
            </a:r>
            <a:endParaRPr sz="3200" dirty="0">
              <a:solidFill>
                <a:srgbClr val="66666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err="1">
                <a:solidFill>
                  <a:srgbClr val="666666"/>
                </a:solidFill>
              </a:rPr>
              <a:t>网络图片</a:t>
            </a:r>
            <a:endParaRPr sz="3200" dirty="0">
              <a:solidFill>
                <a:srgbClr val="66666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err="1" smtClean="0">
                <a:solidFill>
                  <a:srgbClr val="666666"/>
                </a:solidFill>
              </a:rPr>
              <a:t>图片很多</a:t>
            </a:r>
            <a:endParaRPr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err="1" smtClean="0">
                <a:solidFill>
                  <a:srgbClr val="666666"/>
                </a:solidFill>
              </a:rPr>
              <a:t>自动加载更多</a:t>
            </a:r>
            <a:endParaRPr lang="en-US" sz="3200" dirty="0" smtClean="0">
              <a:solidFill>
                <a:srgbClr val="666666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rgbClr val="66666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6666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666666"/>
              </a:solidFill>
            </a:endParaRPr>
          </a:p>
          <a:p>
            <a:pPr lvl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666666"/>
                </a:solidFill>
              </a:rPr>
              <a:t>  </a:t>
            </a:r>
            <a:r>
              <a:rPr sz="3200" dirty="0" err="1">
                <a:solidFill>
                  <a:srgbClr val="FF0000"/>
                </a:solidFill>
              </a:rPr>
              <a:t>如何保证流畅滑动</a:t>
            </a:r>
            <a:r>
              <a:rPr sz="3200" dirty="0">
                <a:solidFill>
                  <a:srgbClr val="FF0000"/>
                </a:solidFill>
              </a:rPr>
              <a:t>？</a:t>
            </a:r>
          </a:p>
          <a:p>
            <a:pPr lvl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0000"/>
                </a:solidFill>
              </a:rPr>
              <a:t>       </a:t>
            </a:r>
            <a:r>
              <a:rPr sz="3200" dirty="0" err="1">
                <a:solidFill>
                  <a:srgbClr val="FF0000"/>
                </a:solidFill>
              </a:rPr>
              <a:t>找瓶颈</a:t>
            </a:r>
            <a:r>
              <a:rPr sz="3200" dirty="0">
                <a:solidFill>
                  <a:srgbClr val="FF0000"/>
                </a:solidFill>
              </a:rPr>
              <a:t>！！！</a:t>
            </a:r>
          </a:p>
        </p:txBody>
      </p:sp>
      <p:pic>
        <p:nvPicPr>
          <p:cNvPr id="196" name="image8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27983" y="1294159"/>
            <a:ext cx="4464498" cy="518457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滑动平滑性优化</a:t>
            </a:r>
            <a:r>
              <a:rPr lang="en-US" altLang="zh-CN" sz="4000" dirty="0" smtClean="0">
                <a:solidFill>
                  <a:srgbClr val="FF6699"/>
                </a:solidFill>
              </a:rPr>
              <a:t>-</a:t>
            </a:r>
            <a:r>
              <a:rPr sz="4000" dirty="0" smtClean="0">
                <a:solidFill>
                  <a:srgbClr val="FF6699"/>
                </a:solidFill>
              </a:rPr>
              <a:t>ListView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9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94" name="image14.png" descr="D:\培训\Screenshot_2014-11-06-06-56-12.pn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71599" y="1268759"/>
            <a:ext cx="2952329" cy="5248587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197" name="Shape 197"/>
          <p:cNvSpPr/>
          <p:nvPr/>
        </p:nvSpPr>
        <p:spPr>
          <a:xfrm>
            <a:off x="4499991" y="4221088"/>
            <a:ext cx="4464498" cy="1656185"/>
          </a:xfrm>
          <a:prstGeom prst="rect">
            <a:avLst/>
          </a:prstGeom>
          <a:ln w="25400">
            <a:solidFill>
              <a:srgbClr val="C0504D"/>
            </a:solidFill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1578</Words>
  <Application>Microsoft Office PowerPoint</Application>
  <PresentationFormat>全屏显示(4:3)</PresentationFormat>
  <Paragraphs>322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Default</vt:lpstr>
      <vt:lpstr>如何对移动应用做性能优化？</vt:lpstr>
      <vt:lpstr>任性的代价</vt:lpstr>
      <vt:lpstr>幻灯片 3</vt:lpstr>
      <vt:lpstr>哪些方面？</vt:lpstr>
      <vt:lpstr>常见性能指标</vt:lpstr>
      <vt:lpstr>幻灯片 6</vt:lpstr>
      <vt:lpstr>定位性能瓶颈</vt:lpstr>
      <vt:lpstr>启动速度优化</vt:lpstr>
      <vt:lpstr>滑动平滑性优化-ListView</vt:lpstr>
      <vt:lpstr>滑动平滑性优化-ListView</vt:lpstr>
      <vt:lpstr>滑动平滑性优化-ListView</vt:lpstr>
      <vt:lpstr>滑动平滑性优化-ListView</vt:lpstr>
      <vt:lpstr>滑动平滑性优化-ListView</vt:lpstr>
      <vt:lpstr>滑动平滑性优化-ListView</vt:lpstr>
      <vt:lpstr>滑动平滑性优化-ListView</vt:lpstr>
      <vt:lpstr>滑动平滑性优化-ListView</vt:lpstr>
      <vt:lpstr>回顾性能瓶颈</vt:lpstr>
      <vt:lpstr>网络响应时间</vt:lpstr>
      <vt:lpstr>AsyncHttpClient</vt:lpstr>
      <vt:lpstr>回顾性能瓶颈</vt:lpstr>
      <vt:lpstr>内存问题</vt:lpstr>
      <vt:lpstr>单例对象</vt:lpstr>
      <vt:lpstr>观察者模式</vt:lpstr>
      <vt:lpstr>SoftReference VS WeakReference</vt:lpstr>
      <vt:lpstr>什么时候会执行GC？</vt:lpstr>
      <vt:lpstr>幻灯片 26</vt:lpstr>
      <vt:lpstr>嵌套类Nested Class</vt:lpstr>
      <vt:lpstr>幻灯片 28</vt:lpstr>
      <vt:lpstr>幻灯片 29</vt:lpstr>
      <vt:lpstr>回顾性能瓶颈</vt:lpstr>
      <vt:lpstr>其他-自定义字体</vt:lpstr>
      <vt:lpstr>幻灯片 32</vt:lpstr>
      <vt:lpstr>WAP页如何自定义字体？</vt:lpstr>
      <vt:lpstr>幻灯片 34</vt:lpstr>
      <vt:lpstr>其他-异常处理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Android开发面面观</dc:title>
  <dc:creator>SongPeiyan</dc:creator>
  <cp:lastModifiedBy>Windows 用户</cp:lastModifiedBy>
  <cp:revision>1024</cp:revision>
  <dcterms:modified xsi:type="dcterms:W3CDTF">2015-10-27T02:45:08Z</dcterms:modified>
</cp:coreProperties>
</file>